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drawings/drawing2.xml" ContentType="application/vnd.openxmlformats-officedocument.drawingml.chartshape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  <p:sldMasterId id="2147483674" r:id="rId2"/>
  </p:sldMasterIdLst>
  <p:notesMasterIdLst>
    <p:notesMasterId r:id="rId13"/>
  </p:notesMasterIdLst>
  <p:handoutMasterIdLst>
    <p:handoutMasterId r:id="rId14"/>
  </p:handoutMasterIdLst>
  <p:sldIdLst>
    <p:sldId id="472" r:id="rId3"/>
    <p:sldId id="473" r:id="rId4"/>
    <p:sldId id="474" r:id="rId5"/>
    <p:sldId id="475" r:id="rId6"/>
    <p:sldId id="476" r:id="rId7"/>
    <p:sldId id="477" r:id="rId8"/>
    <p:sldId id="478" r:id="rId9"/>
    <p:sldId id="479" r:id="rId10"/>
    <p:sldId id="480" r:id="rId11"/>
    <p:sldId id="466" r:id="rId12"/>
  </p:sldIdLst>
  <p:sldSz cx="9144000" cy="6858000" type="screen4x3"/>
  <p:notesSz cx="68580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3C90"/>
    <a:srgbClr val="433C90"/>
    <a:srgbClr val="433C87"/>
    <a:srgbClr val="0000FF"/>
    <a:srgbClr val="433C9E"/>
    <a:srgbClr val="433CBA"/>
    <a:srgbClr val="3D3DB9"/>
    <a:srgbClr val="4F4FC5"/>
    <a:srgbClr val="AECDF0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842" autoAdjust="0"/>
    <p:restoredTop sz="91042" autoAdjust="0"/>
  </p:normalViewPr>
  <p:slideViewPr>
    <p:cSldViewPr snapToGrid="0">
      <p:cViewPr>
        <p:scale>
          <a:sx n="104" d="100"/>
          <a:sy n="104" d="100"/>
        </p:scale>
        <p:origin x="1812" y="1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F:\GAM_runs\GAM09-025_GMA4\Data\Model\Model_Run_092309\Drawdown_Charts\Drawdown_Charts.xls" TargetMode="Externa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oleObject" Target="file:///\\oberon\gam\GAM_request-runs\2010_GAMRuns-GAM10\TASK10-013_GMA2_ETHP\Budget_Charts_GMA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2617246596066581E-2"/>
          <c:y val="9.8461538461538461E-2"/>
          <c:w val="0.88956127080181557"/>
          <c:h val="0.73846153846153861"/>
        </c:manualLayout>
      </c:layout>
      <c:scatterChart>
        <c:scatterStyle val="lineMarker"/>
        <c:varyColors val="0"/>
        <c:ser>
          <c:idx val="0"/>
          <c:order val="0"/>
          <c:tx>
            <c:v>Scenario 1</c:v>
          </c:tx>
          <c:spPr>
            <a:ln w="28575">
              <a:noFill/>
            </a:ln>
          </c:spPr>
          <c:marker>
            <c:symbol val="diamond"/>
            <c:size val="5"/>
            <c:spPr>
              <a:solidFill>
                <a:srgbClr val="C0C0C0"/>
              </a:solidFill>
              <a:ln>
                <a:solidFill>
                  <a:srgbClr val="C0C0C0"/>
                </a:solidFill>
                <a:prstDash val="solid"/>
              </a:ln>
            </c:spPr>
          </c:marker>
          <c:trendline>
            <c:name>Scenario 1 Trendline</c:name>
            <c:spPr>
              <a:ln w="3175">
                <a:solidFill>
                  <a:srgbClr val="C0C0C0"/>
                </a:solidFill>
                <a:prstDash val="solid"/>
              </a:ln>
            </c:spPr>
            <c:trendlineType val="linear"/>
            <c:dispRSqr val="0"/>
            <c:dispEq val="0"/>
          </c:trendline>
          <c:xVal>
            <c:numRef>
              <c:f>DDN_Averages!$E$65:$E$71</c:f>
              <c:numCache>
                <c:formatCode>General</c:formatCode>
                <c:ptCount val="7"/>
                <c:pt idx="0">
                  <c:v>2195</c:v>
                </c:pt>
                <c:pt idx="1">
                  <c:v>883.7</c:v>
                </c:pt>
                <c:pt idx="2">
                  <c:v>1321.2</c:v>
                </c:pt>
                <c:pt idx="3">
                  <c:v>1758.1</c:v>
                </c:pt>
                <c:pt idx="4">
                  <c:v>2850.3</c:v>
                </c:pt>
                <c:pt idx="5">
                  <c:v>3505.6</c:v>
                </c:pt>
                <c:pt idx="6">
                  <c:v>4379.4000000000005</c:v>
                </c:pt>
              </c:numCache>
            </c:numRef>
          </c:xVal>
          <c:yVal>
            <c:numRef>
              <c:f>DDN_Averages!$D$65:$D$71</c:f>
              <c:numCache>
                <c:formatCode>0.00</c:formatCode>
                <c:ptCount val="7"/>
                <c:pt idx="0">
                  <c:v>9.9927646354434039</c:v>
                </c:pt>
                <c:pt idx="1">
                  <c:v>4.6336775440240494</c:v>
                </c:pt>
                <c:pt idx="2">
                  <c:v>6.3899768753522004</c:v>
                </c:pt>
                <c:pt idx="3">
                  <c:v>8.1871518412333817</c:v>
                </c:pt>
                <c:pt idx="4">
                  <c:v>12.586739500400245</c:v>
                </c:pt>
                <c:pt idx="5">
                  <c:v>15.148549611500799</c:v>
                </c:pt>
                <c:pt idx="6">
                  <c:v>18.603004942924183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EAC-4E27-8580-7E803D1B2697}"/>
            </c:ext>
          </c:extLst>
        </c:ser>
        <c:ser>
          <c:idx val="1"/>
          <c:order val="1"/>
          <c:tx>
            <c:v>Scenario 2</c:v>
          </c:tx>
          <c:spPr>
            <a:ln w="28575">
              <a:noFill/>
            </a:ln>
          </c:spPr>
          <c:marker>
            <c:symbol val="square"/>
            <c:size val="5"/>
            <c:spPr>
              <a:solidFill>
                <a:srgbClr val="808080"/>
              </a:solidFill>
              <a:ln>
                <a:solidFill>
                  <a:srgbClr val="808080"/>
                </a:solidFill>
                <a:prstDash val="solid"/>
              </a:ln>
            </c:spPr>
          </c:marker>
          <c:trendline>
            <c:name>Scenario 2 Trendline</c:name>
            <c:spPr>
              <a:ln w="3175">
                <a:solidFill>
                  <a:srgbClr val="808080"/>
                </a:solidFill>
                <a:prstDash val="solid"/>
              </a:ln>
            </c:spPr>
            <c:trendlineType val="linear"/>
            <c:dispRSqr val="0"/>
            <c:dispEq val="0"/>
          </c:trendline>
          <c:xVal>
            <c:numRef>
              <c:f>DDN_Averages!$E$58:$E$64</c:f>
              <c:numCache>
                <c:formatCode>General</c:formatCode>
                <c:ptCount val="7"/>
                <c:pt idx="0">
                  <c:v>2500.8000000000002</c:v>
                </c:pt>
                <c:pt idx="1">
                  <c:v>1006.6</c:v>
                </c:pt>
                <c:pt idx="2">
                  <c:v>1504.6</c:v>
                </c:pt>
                <c:pt idx="3">
                  <c:v>2002.6</c:v>
                </c:pt>
                <c:pt idx="4">
                  <c:v>3247.9</c:v>
                </c:pt>
                <c:pt idx="5">
                  <c:v>3995</c:v>
                </c:pt>
                <c:pt idx="6">
                  <c:v>4990.8</c:v>
                </c:pt>
              </c:numCache>
            </c:numRef>
          </c:xVal>
          <c:yVal>
            <c:numRef>
              <c:f>DDN_Averages!$D$58:$D$64</c:f>
              <c:numCache>
                <c:formatCode>0.00</c:formatCode>
                <c:ptCount val="7"/>
                <c:pt idx="0">
                  <c:v>9.9582490714248504</c:v>
                </c:pt>
                <c:pt idx="1">
                  <c:v>4.5573107959771937</c:v>
                </c:pt>
                <c:pt idx="2">
                  <c:v>6.3660139922517631</c:v>
                </c:pt>
                <c:pt idx="3">
                  <c:v>8.1639030617381696</c:v>
                </c:pt>
                <c:pt idx="4">
                  <c:v>12.684803462920764</c:v>
                </c:pt>
                <c:pt idx="5">
                  <c:v>15.431957787249035</c:v>
                </c:pt>
                <c:pt idx="6">
                  <c:v>19.13197255094839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0EAC-4E27-8580-7E803D1B26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6868352"/>
        <c:axId val="176872064"/>
      </c:scatterChart>
      <c:valAx>
        <c:axId val="17686835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800" b="1" i="0" u="none" strike="noStrike" baseline="0">
                    <a:solidFill>
                      <a:srgbClr val="000000"/>
                    </a:solidFill>
                    <a:latin typeface="Times New Roman"/>
                    <a:ea typeface="Times New Roman"/>
                    <a:cs typeface="Times New Roman"/>
                  </a:defRPr>
                </a:pPr>
                <a:r>
                  <a:rPr lang="en-US"/>
                  <a:t>Pumping (acre-feet per year)</a:t>
                </a:r>
              </a:p>
            </c:rich>
          </c:tx>
          <c:layout>
            <c:manualLayout>
              <c:xMode val="edge"/>
              <c:yMode val="edge"/>
              <c:x val="0.40090771558245125"/>
              <c:y val="0.92"/>
            </c:manualLayout>
          </c:layout>
          <c:overlay val="0"/>
          <c:spPr>
            <a:noFill/>
            <a:ln w="25400">
              <a:noFill/>
            </a:ln>
          </c:spPr>
        </c:title>
        <c:numFmt formatCode="#,##0" sourceLinked="0"/>
        <c:majorTickMark val="out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800" b="0" i="0" u="none" strike="noStrike" baseline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defRPr>
            </a:pPr>
            <a:endParaRPr lang="en-US"/>
          </a:p>
        </c:txPr>
        <c:crossAx val="176872064"/>
        <c:crosses val="autoZero"/>
        <c:crossBetween val="midCat"/>
      </c:valAx>
      <c:valAx>
        <c:axId val="176872064"/>
        <c:scaling>
          <c:orientation val="minMax"/>
        </c:scaling>
        <c:delete val="0"/>
        <c:axPos val="l"/>
        <c:numFmt formatCode="0" sourceLinked="0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800" b="0" i="0" u="none" strike="noStrike" baseline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defRPr>
            </a:pPr>
            <a:endParaRPr lang="en-US"/>
          </a:p>
        </c:txPr>
        <c:crossAx val="176868352"/>
        <c:crosses val="autoZero"/>
        <c:crossBetween val="midCat"/>
      </c:valAx>
      <c:spPr>
        <a:solidFill>
          <a:srgbClr val="FFFFFF"/>
        </a:solidFill>
        <a:ln w="25400">
          <a:noFill/>
        </a:ln>
      </c:spPr>
    </c:plotArea>
    <c:plotVisOnly val="1"/>
    <c:dispBlanksAs val="gap"/>
    <c:showDLblsOverMax val="0"/>
  </c:chart>
  <c:spPr>
    <a:noFill/>
    <a:ln w="9525">
      <a:noFill/>
    </a:ln>
  </c:spPr>
  <c:txPr>
    <a:bodyPr/>
    <a:lstStyle/>
    <a:p>
      <a:pPr>
        <a:defRPr sz="525" b="0" i="0" u="none" strike="noStrike" baseline="0">
          <a:solidFill>
            <a:srgbClr val="000000"/>
          </a:solidFill>
          <a:latin typeface="Times New Roman"/>
          <a:ea typeface="Times New Roman"/>
          <a:cs typeface="Times New Roman"/>
        </a:defRPr>
      </a:pPr>
      <a:endParaRPr lang="en-US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21540178128264"/>
          <c:y val="0.16923076923076918"/>
          <c:w val="0.84662815030118255"/>
          <c:h val="0.69230769230769262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bg1">
                <a:lumMod val="50000"/>
              </a:schemeClr>
            </a:solidFill>
          </c:spPr>
          <c:invertIfNegative val="0"/>
          <c:cat>
            <c:numRef>
              <c:f>Budget_Chart_Source!$B$2:$B$61</c:f>
              <c:numCache>
                <c:formatCode>General</c:formatCode>
                <c:ptCount val="60"/>
                <c:pt idx="0">
                  <c:v>2001</c:v>
                </c:pt>
                <c:pt idx="9">
                  <c:v>2010</c:v>
                </c:pt>
                <c:pt idx="19">
                  <c:v>2020</c:v>
                </c:pt>
                <c:pt idx="29">
                  <c:v>2030</c:v>
                </c:pt>
                <c:pt idx="39">
                  <c:v>2040</c:v>
                </c:pt>
                <c:pt idx="49">
                  <c:v>2050</c:v>
                </c:pt>
                <c:pt idx="59">
                  <c:v>2060</c:v>
                </c:pt>
              </c:numCache>
            </c:numRef>
          </c:cat>
          <c:val>
            <c:numRef>
              <c:f>Budget_Chart_Source!$O$2:$O$61</c:f>
              <c:numCache>
                <c:formatCode>General</c:formatCode>
                <c:ptCount val="60"/>
                <c:pt idx="0">
                  <c:v>-1610544.4780073508</c:v>
                </c:pt>
                <c:pt idx="1">
                  <c:v>-1590413.851138663</c:v>
                </c:pt>
                <c:pt idx="2">
                  <c:v>-1568085.6633976081</c:v>
                </c:pt>
                <c:pt idx="3">
                  <c:v>-1544979.8733241484</c:v>
                </c:pt>
                <c:pt idx="4">
                  <c:v>-1517844.6207438027</c:v>
                </c:pt>
                <c:pt idx="5">
                  <c:v>-1495046.2996969735</c:v>
                </c:pt>
                <c:pt idx="6">
                  <c:v>-1472282.6915426988</c:v>
                </c:pt>
                <c:pt idx="7">
                  <c:v>-1443688.1559136864</c:v>
                </c:pt>
                <c:pt idx="8">
                  <c:v>-1693380.943546368</c:v>
                </c:pt>
                <c:pt idx="9">
                  <c:v>-1632100.8908218564</c:v>
                </c:pt>
                <c:pt idx="10">
                  <c:v>-1612471.0770835662</c:v>
                </c:pt>
                <c:pt idx="11">
                  <c:v>-1596427.0045298394</c:v>
                </c:pt>
                <c:pt idx="12">
                  <c:v>-1575095.0969287429</c:v>
                </c:pt>
                <c:pt idx="13">
                  <c:v>-1555828.4437708007</c:v>
                </c:pt>
                <c:pt idx="14">
                  <c:v>-1537398.1642201093</c:v>
                </c:pt>
                <c:pt idx="15">
                  <c:v>-1521554.5552670364</c:v>
                </c:pt>
                <c:pt idx="16">
                  <c:v>-1505275.3850368233</c:v>
                </c:pt>
                <c:pt idx="17">
                  <c:v>-1495605.6619061534</c:v>
                </c:pt>
                <c:pt idx="18">
                  <c:v>-1479121.971530027</c:v>
                </c:pt>
                <c:pt idx="19">
                  <c:v>-1470486.7437447181</c:v>
                </c:pt>
                <c:pt idx="20">
                  <c:v>-1453183.9473291989</c:v>
                </c:pt>
                <c:pt idx="21">
                  <c:v>-1439239.896612125</c:v>
                </c:pt>
                <c:pt idx="22">
                  <c:v>-1426491.6773741073</c:v>
                </c:pt>
                <c:pt idx="23">
                  <c:v>-1412180.9721485772</c:v>
                </c:pt>
                <c:pt idx="24">
                  <c:v>-1403057.0941608804</c:v>
                </c:pt>
                <c:pt idx="25">
                  <c:v>-1391265.1975049567</c:v>
                </c:pt>
                <c:pt idx="26">
                  <c:v>-1377050.7819864131</c:v>
                </c:pt>
                <c:pt idx="27">
                  <c:v>-1367975.3762769501</c:v>
                </c:pt>
                <c:pt idx="28">
                  <c:v>-1352037.7054467381</c:v>
                </c:pt>
                <c:pt idx="29">
                  <c:v>-1338030.6332216666</c:v>
                </c:pt>
                <c:pt idx="30">
                  <c:v>-1326196.5402778671</c:v>
                </c:pt>
                <c:pt idx="31">
                  <c:v>-1314829.4044940264</c:v>
                </c:pt>
                <c:pt idx="32">
                  <c:v>-1306845.9196513311</c:v>
                </c:pt>
                <c:pt idx="33">
                  <c:v>-1291872.3348494</c:v>
                </c:pt>
                <c:pt idx="34">
                  <c:v>-1281806.5241989952</c:v>
                </c:pt>
                <c:pt idx="35">
                  <c:v>-1267744.4890555565</c:v>
                </c:pt>
                <c:pt idx="36">
                  <c:v>-1256342.5959399454</c:v>
                </c:pt>
                <c:pt idx="37">
                  <c:v>-1239538.9809811793</c:v>
                </c:pt>
                <c:pt idx="38">
                  <c:v>-1226716.0493689622</c:v>
                </c:pt>
                <c:pt idx="39">
                  <c:v>-1214119.7485059651</c:v>
                </c:pt>
                <c:pt idx="40">
                  <c:v>-1199599.9861427017</c:v>
                </c:pt>
                <c:pt idx="41">
                  <c:v>-1188509.0098656539</c:v>
                </c:pt>
                <c:pt idx="42">
                  <c:v>-1173601.2143798904</c:v>
                </c:pt>
                <c:pt idx="43">
                  <c:v>-1161585.0573454499</c:v>
                </c:pt>
                <c:pt idx="44">
                  <c:v>-1148740.6381173572</c:v>
                </c:pt>
                <c:pt idx="45">
                  <c:v>-1136180.8142997287</c:v>
                </c:pt>
                <c:pt idx="46">
                  <c:v>-1125776.744957756</c:v>
                </c:pt>
                <c:pt idx="47">
                  <c:v>-1111113.5143772282</c:v>
                </c:pt>
                <c:pt idx="48">
                  <c:v>-1095795.1056192878</c:v>
                </c:pt>
                <c:pt idx="49">
                  <c:v>-1084259.9544045909</c:v>
                </c:pt>
                <c:pt idx="50">
                  <c:v>-1077341.0259368254</c:v>
                </c:pt>
                <c:pt idx="51">
                  <c:v>-1066918.2091174505</c:v>
                </c:pt>
                <c:pt idx="52">
                  <c:v>-1055504.3761083516</c:v>
                </c:pt>
                <c:pt idx="53">
                  <c:v>-1044193.9279873255</c:v>
                </c:pt>
                <c:pt idx="54">
                  <c:v>-1030525.0691761256</c:v>
                </c:pt>
                <c:pt idx="55">
                  <c:v>-1018724.7164931123</c:v>
                </c:pt>
                <c:pt idx="56">
                  <c:v>-1008229.853652156</c:v>
                </c:pt>
                <c:pt idx="57">
                  <c:v>-997337.75038742251</c:v>
                </c:pt>
                <c:pt idx="58">
                  <c:v>-986340.94918172609</c:v>
                </c:pt>
                <c:pt idx="59">
                  <c:v>-973755.4235695129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2C-4229-B657-CEB7869500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77706112"/>
        <c:axId val="179712768"/>
      </c:barChart>
      <c:catAx>
        <c:axId val="1777061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800" b="1" i="0" u="none" strike="noStrike" baseline="0">
                    <a:solidFill>
                      <a:srgbClr val="000000"/>
                    </a:solidFill>
                    <a:latin typeface="Times New Roman"/>
                    <a:ea typeface="Times New Roman"/>
                    <a:cs typeface="Times New Roman"/>
                  </a:defRPr>
                </a:pPr>
                <a:r>
                  <a:rPr lang="en-US"/>
                  <a:t>Year</a:t>
                </a:r>
              </a:p>
            </c:rich>
          </c:tx>
          <c:layout>
            <c:manualLayout>
              <c:xMode val="edge"/>
              <c:yMode val="edge"/>
              <c:x val="0.47503782148260232"/>
              <c:y val="0.92923076923076853"/>
            </c:manualLayout>
          </c:layout>
          <c:overlay val="0"/>
          <c:spPr>
            <a:noFill/>
            <a:ln w="25400">
              <a:noFill/>
            </a:ln>
          </c:spPr>
        </c:title>
        <c:numFmt formatCode="General" sourceLinked="0"/>
        <c:majorTickMark val="none"/>
        <c:minorTickMark val="none"/>
        <c:tickLblPos val="low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 rtl="0">
              <a:defRPr sz="800" b="0" i="0" u="none" strike="noStrike" baseline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defRPr>
            </a:pPr>
            <a:endParaRPr lang="en-US"/>
          </a:p>
        </c:txPr>
        <c:crossAx val="179712768"/>
        <c:crosses val="autoZero"/>
        <c:auto val="1"/>
        <c:lblAlgn val="ctr"/>
        <c:lblOffset val="0"/>
        <c:tickLblSkip val="1"/>
        <c:tickMarkSkip val="1"/>
        <c:noMultiLvlLbl val="0"/>
      </c:catAx>
      <c:valAx>
        <c:axId val="179712768"/>
        <c:scaling>
          <c:orientation val="minMax"/>
          <c:min val="-2500000"/>
        </c:scaling>
        <c:delete val="0"/>
        <c:axPos val="l"/>
        <c:numFmt formatCode="#,##0" sourceLinked="0"/>
        <c:majorTickMark val="out"/>
        <c:min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800" b="0" i="0" u="none" strike="noStrike" baseline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</a:defRPr>
            </a:pPr>
            <a:endParaRPr lang="en-US"/>
          </a:p>
        </c:txPr>
        <c:crossAx val="177706112"/>
        <c:crosses val="autoZero"/>
        <c:crossBetween val="between"/>
      </c:valAx>
      <c:spPr>
        <a:solidFill>
          <a:srgbClr val="FFFFFF"/>
        </a:solidFill>
        <a:ln w="25400">
          <a:noFill/>
        </a:ln>
      </c:spPr>
    </c:plotArea>
    <c:plotVisOnly val="1"/>
    <c:dispBlanksAs val="gap"/>
    <c:showDLblsOverMax val="0"/>
  </c:chart>
  <c:spPr>
    <a:noFill/>
    <a:ln w="9525">
      <a:noFill/>
    </a:ln>
  </c:spPr>
  <c:txPr>
    <a:bodyPr/>
    <a:lstStyle/>
    <a:p>
      <a:pPr>
        <a:defRPr sz="525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>
    <c:autoUpdate val="0"/>
  </c:externalData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0.4185</cdr:x>
      <cdr:y>0.77575</cdr:y>
    </cdr:from>
    <cdr:to>
      <cdr:x>0.5795</cdr:x>
      <cdr:y>0.81475</cdr:y>
    </cdr:to>
    <cdr:sp macro="" textlink="">
      <cdr:nvSpPr>
        <cdr:cNvPr id="8193" name="Text Box 1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2634886" y="2401431"/>
          <a:ext cx="1013660" cy="120729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 w="9525">
          <a:noFill/>
          <a:miter lim="800000"/>
          <a:headEnd/>
          <a:tailEnd/>
        </a:ln>
      </cdr:spPr>
      <cdr:txBody>
        <a:bodyPr xmlns:a="http://schemas.openxmlformats.org/drawingml/2006/main" vertOverflow="clip" wrap="square" lIns="27432" tIns="18288" rIns="27432" bIns="0" anchor="t" upright="1"/>
        <a:lstStyle xmlns:a="http://schemas.openxmlformats.org/drawingml/2006/main"/>
        <a:p xmlns:a="http://schemas.openxmlformats.org/drawingml/2006/main">
          <a:pPr algn="ctr" rtl="0">
            <a:defRPr sz="1000"/>
          </a:pPr>
          <a:r>
            <a:rPr lang="en-US" sz="600" b="0" i="1" u="none" strike="noStrike" baseline="0">
              <a:solidFill>
                <a:srgbClr val="808080"/>
              </a:solidFill>
              <a:latin typeface="Times New Roman"/>
              <a:cs typeface="Times New Roman"/>
            </a:rPr>
            <a:t>Decline in Water Levels</a:t>
          </a:r>
        </a:p>
      </cdr:txBody>
    </cdr:sp>
  </cdr:relSizeAnchor>
  <cdr:relSizeAnchor xmlns:cdr="http://schemas.openxmlformats.org/drawingml/2006/chartDrawing">
    <cdr:from>
      <cdr:x>0.07525</cdr:x>
      <cdr:y>0.54075</cdr:y>
    </cdr:from>
    <cdr:to>
      <cdr:x>0.382</cdr:x>
      <cdr:y>0.54075</cdr:y>
    </cdr:to>
    <cdr:sp macro="" textlink="">
      <cdr:nvSpPr>
        <cdr:cNvPr id="8194" name="Line 2"/>
        <cdr:cNvSpPr>
          <a:spLocks xmlns:a="http://schemas.openxmlformats.org/drawingml/2006/main" noChangeShapeType="1"/>
        </cdr:cNvSpPr>
      </cdr:nvSpPr>
      <cdr:spPr bwMode="auto">
        <a:xfrm xmlns:a="http://schemas.openxmlformats.org/drawingml/2006/main">
          <a:off x="571447" y="2019052"/>
          <a:ext cx="2329452" cy="0"/>
        </a:xfrm>
        <a:prstGeom xmlns:a="http://schemas.openxmlformats.org/drawingml/2006/main" prst="line">
          <a:avLst/>
        </a:prstGeom>
        <a:noFill xmlns:a="http://schemas.openxmlformats.org/drawingml/2006/main"/>
        <a:ln xmlns:a="http://schemas.openxmlformats.org/drawingml/2006/main" w="6350">
          <a:solidFill>
            <a:srgbClr val="000000"/>
          </a:solidFill>
          <a:prstDash val="dash"/>
          <a:round/>
          <a:headEnd/>
          <a:tailEnd/>
        </a:ln>
      </cdr:spPr>
    </cdr:sp>
  </cdr:relSizeAnchor>
  <cdr:relSizeAnchor xmlns:cdr="http://schemas.openxmlformats.org/drawingml/2006/chartDrawing">
    <cdr:from>
      <cdr:x>0.14275</cdr:x>
      <cdr:y>0.4935</cdr:y>
    </cdr:from>
    <cdr:to>
      <cdr:x>0.32075</cdr:x>
      <cdr:y>0.532</cdr:y>
    </cdr:to>
    <cdr:sp macro="" textlink="">
      <cdr:nvSpPr>
        <cdr:cNvPr id="8195" name="Text Box 3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1084040" y="1842630"/>
          <a:ext cx="1351728" cy="143752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 w="9525">
          <a:noFill/>
          <a:miter lim="800000"/>
          <a:headEnd/>
          <a:tailEnd/>
        </a:ln>
      </cdr:spPr>
      <cdr:txBody>
        <a:bodyPr xmlns:a="http://schemas.openxmlformats.org/drawingml/2006/main" vertOverflow="clip" wrap="square" lIns="27432" tIns="18288" rIns="27432" bIns="0" anchor="t" upright="1"/>
        <a:lstStyle xmlns:a="http://schemas.openxmlformats.org/drawingml/2006/main"/>
        <a:p xmlns:a="http://schemas.openxmlformats.org/drawingml/2006/main">
          <a:pPr algn="ctr" rtl="0">
            <a:defRPr sz="1000"/>
          </a:pPr>
          <a:r>
            <a:rPr lang="en-US" sz="600" b="0" i="1" u="none" strike="noStrike" baseline="0" dirty="0">
              <a:solidFill>
                <a:srgbClr val="808080"/>
              </a:solidFill>
              <a:latin typeface="Times New Roman"/>
              <a:cs typeface="Times New Roman"/>
            </a:rPr>
            <a:t>Requested Drawdown: 10 feet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0.2466</cdr:x>
      <cdr:y>0.16923</cdr:y>
    </cdr:from>
    <cdr:to>
      <cdr:x>0.2466</cdr:x>
      <cdr:y>0.69846</cdr:y>
    </cdr:to>
    <cdr:sp macro="" textlink="">
      <cdr:nvSpPr>
        <cdr:cNvPr id="4" name="Straight Connector 3"/>
        <cdr:cNvSpPr/>
      </cdr:nvSpPr>
      <cdr:spPr>
        <a:xfrm xmlns:a="http://schemas.openxmlformats.org/drawingml/2006/main" rot="5400000" flipV="1">
          <a:off x="733439" y="1343031"/>
          <a:ext cx="1638299" cy="0"/>
        </a:xfrm>
        <a:prstGeom xmlns:a="http://schemas.openxmlformats.org/drawingml/2006/main" prst="line">
          <a:avLst/>
        </a:prstGeom>
        <a:ln xmlns:a="http://schemas.openxmlformats.org/drawingml/2006/main">
          <a:solidFill>
            <a:schemeClr val="tx1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  <cdr:relSizeAnchor xmlns:cdr="http://schemas.openxmlformats.org/drawingml/2006/chartDrawing">
    <cdr:from>
      <cdr:x>0.24584</cdr:x>
      <cdr:y>0.70154</cdr:y>
    </cdr:from>
    <cdr:to>
      <cdr:x>0.42436</cdr:x>
      <cdr:y>0.77692</cdr:y>
    </cdr:to>
    <cdr:sp macro="" textlink="">
      <cdr:nvSpPr>
        <cdr:cNvPr id="5" name="Text Box 1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1547802" y="2171717"/>
          <a:ext cx="1123966" cy="233348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 w="9525">
          <a:noFill/>
          <a:miter lim="800000"/>
          <a:headEnd/>
          <a:tailEnd/>
        </a:ln>
      </cdr:spPr>
      <cdr:txBody>
        <a:bodyPr xmlns:a="http://schemas.openxmlformats.org/drawingml/2006/main" wrap="square" lIns="27432" tIns="18288" rIns="27432" bIns="0" anchor="t" upright="1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marR="0" indent="0" algn="l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000"/>
          </a:pPr>
          <a:r>
            <a:rPr lang="en-US" sz="600" b="0" i="1" u="none" strike="noStrike" baseline="0">
              <a:solidFill>
                <a:srgbClr val="808080"/>
              </a:solidFill>
              <a:latin typeface="Times New Roman"/>
              <a:cs typeface="Times New Roman"/>
            </a:rPr>
            <a:t>Base year (2008) for calculating volume declines and drawdowns.</a:t>
          </a:r>
        </a:p>
        <a:p xmlns:a="http://schemas.openxmlformats.org/drawingml/2006/main">
          <a:pPr marL="0" marR="0" indent="0" algn="l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000"/>
          </a:pPr>
          <a:endParaRPr lang="en-US" sz="600" b="0" i="1" u="none" strike="noStrike" baseline="0">
            <a:solidFill>
              <a:srgbClr val="808080"/>
            </a:solidFill>
            <a:latin typeface="Times New Roman"/>
            <a:cs typeface="Times New Roman"/>
          </a:endParaRPr>
        </a:p>
      </cdr:txBody>
    </cdr:sp>
  </cdr:relSizeAnchor>
  <cdr:relSizeAnchor xmlns:cdr="http://schemas.openxmlformats.org/drawingml/2006/chartDrawing">
    <cdr:from>
      <cdr:x>0.59304</cdr:x>
      <cdr:y>0.53692</cdr:y>
    </cdr:from>
    <cdr:to>
      <cdr:x>0.81846</cdr:x>
      <cdr:y>0.58461</cdr:y>
    </cdr:to>
    <cdr:sp macro="" textlink="">
      <cdr:nvSpPr>
        <cdr:cNvPr id="6" name="Text Box 1"/>
        <cdr:cNvSpPr txBox="1">
          <a:spLocks xmlns:a="http://schemas.openxmlformats.org/drawingml/2006/main" noChangeArrowheads="1"/>
        </cdr:cNvSpPr>
      </cdr:nvSpPr>
      <cdr:spPr bwMode="auto">
        <a:xfrm xmlns:a="http://schemas.openxmlformats.org/drawingml/2006/main">
          <a:off x="3733795" y="1662110"/>
          <a:ext cx="1419250" cy="147630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 w="9525">
          <a:noFill/>
          <a:miter lim="800000"/>
          <a:headEnd/>
          <a:tailEnd/>
        </a:ln>
      </cdr:spPr>
      <cdr:txBody>
        <a:bodyPr xmlns:a="http://schemas.openxmlformats.org/drawingml/2006/main" wrap="square" lIns="27432" tIns="18288" rIns="27432" bIns="0" anchor="t" upright="1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000"/>
          </a:pPr>
          <a:r>
            <a:rPr lang="en-US" sz="600" b="0" i="1" u="none" strike="noStrike" baseline="0">
              <a:solidFill>
                <a:srgbClr val="808080"/>
              </a:solidFill>
              <a:latin typeface="Times New Roman"/>
              <a:cs typeface="Times New Roman"/>
            </a:rPr>
            <a:t>Water Removed from Storage in Aquifer</a:t>
          </a:r>
        </a:p>
        <a:p xmlns:a="http://schemas.openxmlformats.org/drawingml/2006/main"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000"/>
          </a:pPr>
          <a:endParaRPr lang="en-US" sz="600" b="0" i="1" u="none" strike="noStrike" baseline="0">
            <a:solidFill>
              <a:srgbClr val="808080"/>
            </a:solidFill>
            <a:latin typeface="Times New Roman"/>
            <a:cs typeface="Times New Roman"/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2"/>
            <a:ext cx="2972004" cy="46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293" tIns="43647" rIns="87293" bIns="43647" numCol="1" anchor="t" anchorCtr="0" compatLnSpc="1">
            <a:prstTxWarp prst="textNoShape">
              <a:avLst/>
            </a:prstTxWarp>
          </a:bodyPr>
          <a:lstStyle>
            <a:lvl1pPr defTabSz="872303" eaLnBrk="1" hangingPunct="1">
              <a:defRPr sz="11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402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463" y="2"/>
            <a:ext cx="2972004" cy="46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293" tIns="43647" rIns="87293" bIns="43647" numCol="1" anchor="t" anchorCtr="0" compatLnSpc="1">
            <a:prstTxWarp prst="textNoShape">
              <a:avLst/>
            </a:prstTxWarp>
          </a:bodyPr>
          <a:lstStyle>
            <a:lvl1pPr algn="r" defTabSz="872303" eaLnBrk="1" hangingPunct="1">
              <a:defRPr sz="11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402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8831582"/>
            <a:ext cx="2972004" cy="46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293" tIns="43647" rIns="87293" bIns="43647" numCol="1" anchor="b" anchorCtr="0" compatLnSpc="1">
            <a:prstTxWarp prst="textNoShape">
              <a:avLst/>
            </a:prstTxWarp>
          </a:bodyPr>
          <a:lstStyle>
            <a:lvl1pPr defTabSz="872303" eaLnBrk="1" hangingPunct="1">
              <a:defRPr sz="11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402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463" y="8831582"/>
            <a:ext cx="2972004" cy="46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293" tIns="43647" rIns="87293" bIns="43647" numCol="1" anchor="b" anchorCtr="0" compatLnSpc="1">
            <a:prstTxWarp prst="textNoShape">
              <a:avLst/>
            </a:prstTxWarp>
          </a:bodyPr>
          <a:lstStyle>
            <a:lvl1pPr algn="r" defTabSz="872303" eaLnBrk="1" hangingPunct="1">
              <a:defRPr sz="1100">
                <a:latin typeface="Arial" charset="0"/>
              </a:defRPr>
            </a:lvl1pPr>
          </a:lstStyle>
          <a:p>
            <a:fld id="{76A11DAB-423A-499D-876D-0CB74A988FF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428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2"/>
            <a:ext cx="2972004" cy="46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79" tIns="46138" rIns="92279" bIns="46138" numCol="1" anchor="t" anchorCtr="0" compatLnSpc="1">
            <a:prstTxWarp prst="textNoShape">
              <a:avLst/>
            </a:prstTxWarp>
          </a:bodyPr>
          <a:lstStyle>
            <a:lvl1pPr defTabSz="924077" eaLnBrk="1" hangingPunct="1"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463" y="2"/>
            <a:ext cx="2972004" cy="46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79" tIns="46138" rIns="92279" bIns="46138" numCol="1" anchor="t" anchorCtr="0" compatLnSpc="1">
            <a:prstTxWarp prst="textNoShape">
              <a:avLst/>
            </a:prstTxWarp>
          </a:bodyPr>
          <a:lstStyle>
            <a:lvl1pPr algn="r" defTabSz="924077" eaLnBrk="1" hangingPunct="1"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126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6488" y="698500"/>
            <a:ext cx="4646612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7028" y="4415792"/>
            <a:ext cx="5483947" cy="41818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79" tIns="46138" rIns="92279" bIns="461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8831582"/>
            <a:ext cx="2972004" cy="46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79" tIns="46138" rIns="92279" bIns="46138" numCol="1" anchor="b" anchorCtr="0" compatLnSpc="1">
            <a:prstTxWarp prst="textNoShape">
              <a:avLst/>
            </a:prstTxWarp>
          </a:bodyPr>
          <a:lstStyle>
            <a:lvl1pPr defTabSz="924077" eaLnBrk="1" hangingPunct="1"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463" y="8831582"/>
            <a:ext cx="2972004" cy="46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79" tIns="46138" rIns="92279" bIns="46138" numCol="1" anchor="b" anchorCtr="0" compatLnSpc="1">
            <a:prstTxWarp prst="textNoShape">
              <a:avLst/>
            </a:prstTxWarp>
          </a:bodyPr>
          <a:lstStyle>
            <a:lvl1pPr algn="r" defTabSz="924077" eaLnBrk="1" hangingPunct="1">
              <a:defRPr sz="1200">
                <a:latin typeface="Arial" charset="0"/>
              </a:defRPr>
            </a:lvl1pPr>
          </a:lstStyle>
          <a:p>
            <a:fld id="{D976656D-6D47-49F0-A342-AF5C1320539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7825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902254-DAF3-4A5C-B5EE-34C35EF386F5}" type="slidenum">
              <a:rPr lang="en-US"/>
              <a:pPr/>
              <a:t>10</a:t>
            </a:fld>
            <a:endParaRPr lang="en-US"/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696913"/>
            <a:ext cx="4645025" cy="3484562"/>
          </a:xfrm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TWDB Water Use</a:t>
            </a:r>
            <a:r>
              <a:rPr lang="en-US" baseline="0" dirty="0"/>
              <a:t> Survey indicates 6.5 million acre-feet of pumping in the Ogallala in 2008.  That compares to 184,000 acre-feet of pumping in the Trinity Aquifer for the same year.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970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339971" name="Group 3"/>
            <p:cNvGrpSpPr>
              <a:grpSpLocks/>
            </p:cNvGrpSpPr>
            <p:nvPr/>
          </p:nvGrpSpPr>
          <p:grpSpPr bwMode="auto">
            <a:xfrm>
              <a:off x="183" y="1604"/>
              <a:ext cx="448" cy="299"/>
              <a:chOff x="720" y="336"/>
              <a:chExt cx="624" cy="432"/>
            </a:xfrm>
          </p:grpSpPr>
          <p:sp>
            <p:nvSpPr>
              <p:cNvPr id="33997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997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39974" name="Group 6"/>
            <p:cNvGrpSpPr>
              <a:grpSpLocks/>
            </p:cNvGrpSpPr>
            <p:nvPr/>
          </p:nvGrpSpPr>
          <p:grpSpPr bwMode="auto">
            <a:xfrm>
              <a:off x="261" y="1870"/>
              <a:ext cx="465" cy="299"/>
              <a:chOff x="912" y="2640"/>
              <a:chExt cx="672" cy="432"/>
            </a:xfrm>
          </p:grpSpPr>
          <p:sp>
            <p:nvSpPr>
              <p:cNvPr id="339975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39976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3997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997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997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39980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676400"/>
            <a:ext cx="7772400" cy="146208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9981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39982" name="Rectangle 14"/>
          <p:cNvSpPr>
            <a:spLocks noGrp="1" noChangeArrowheads="1"/>
          </p:cNvSpPr>
          <p:nvPr>
            <p:ph type="dt" sz="half" idx="2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339983" name="Rectangle 15"/>
          <p:cNvSpPr>
            <a:spLocks noGrp="1" noChangeArrowheads="1"/>
          </p:cNvSpPr>
          <p:nvPr>
            <p:ph type="ftr" sz="quarter" idx="3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339984" name="Rectangle 1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1D9F5CE-6A40-46F8-8D42-CC914ABBCEC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771BB9-361D-4481-8863-3F98B27500E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38925" y="152400"/>
            <a:ext cx="2051050" cy="56372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4188" y="152400"/>
            <a:ext cx="6002337" cy="56372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D13617-CC34-413B-A1F0-D37F264C8EA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815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698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731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0277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1233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4977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7517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90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159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695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335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84168E-7667-4349-9750-9567771C2C9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4188" y="16748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46588" y="16748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6886DD-FAB2-4E66-952A-D5CAA382B3B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582F6C-6388-4A1F-B5ED-B239A89C6E7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AD5ACF-73ED-44BB-A063-6BA106115DC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E64120-D5D3-4112-91CB-B4F42BC4823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D07A3D6-1DAC-41F9-A5C9-8EF056BD3CF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256A6CF-295B-4785-882A-0F14AB54F0F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46" name="Rectangle 2"/>
          <p:cNvSpPr>
            <a:spLocks noChangeArrowheads="1"/>
          </p:cNvSpPr>
          <p:nvPr/>
        </p:nvSpPr>
        <p:spPr bwMode="ltGray">
          <a:xfrm>
            <a:off x="290513" y="6413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kumimoji="1" lang="en-US" sz="2400"/>
          </a:p>
        </p:txBody>
      </p:sp>
      <p:sp>
        <p:nvSpPr>
          <p:cNvPr id="338947" name="Rectangle 3"/>
          <p:cNvSpPr>
            <a:spLocks noChangeArrowheads="1"/>
          </p:cNvSpPr>
          <p:nvPr/>
        </p:nvSpPr>
        <p:spPr bwMode="ltGray">
          <a:xfrm>
            <a:off x="622300" y="895350"/>
            <a:ext cx="328613" cy="474663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kumimoji="1" lang="en-US" sz="2400"/>
          </a:p>
        </p:txBody>
      </p:sp>
      <p:sp>
        <p:nvSpPr>
          <p:cNvPr id="338948" name="Rectangle 4"/>
          <p:cNvSpPr>
            <a:spLocks noChangeArrowheads="1"/>
          </p:cNvSpPr>
          <p:nvPr/>
        </p:nvSpPr>
        <p:spPr bwMode="ltGray">
          <a:xfrm>
            <a:off x="363538" y="1190625"/>
            <a:ext cx="422275" cy="474663"/>
          </a:xfrm>
          <a:prstGeom prst="rect">
            <a:avLst/>
          </a:prstGeom>
          <a:solidFill>
            <a:srgbClr val="33996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kumimoji="1" lang="en-US" sz="2400"/>
          </a:p>
        </p:txBody>
      </p:sp>
      <p:sp>
        <p:nvSpPr>
          <p:cNvPr id="338949" name="Rectangle 5"/>
          <p:cNvSpPr>
            <a:spLocks noChangeArrowheads="1"/>
          </p:cNvSpPr>
          <p:nvPr/>
        </p:nvSpPr>
        <p:spPr bwMode="ltGray">
          <a:xfrm>
            <a:off x="784225" y="10636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kumimoji="1" lang="en-US" sz="2400"/>
          </a:p>
        </p:txBody>
      </p:sp>
      <p:sp>
        <p:nvSpPr>
          <p:cNvPr id="338950" name="Rectangle 6"/>
          <p:cNvSpPr>
            <a:spLocks noChangeArrowheads="1"/>
          </p:cNvSpPr>
          <p:nvPr/>
        </p:nvSpPr>
        <p:spPr bwMode="ltGray">
          <a:xfrm>
            <a:off x="0" y="990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kumimoji="1" lang="en-US" sz="2400"/>
          </a:p>
        </p:txBody>
      </p:sp>
      <p:sp>
        <p:nvSpPr>
          <p:cNvPr id="338951" name="Rectangle 7"/>
          <p:cNvSpPr>
            <a:spLocks noChangeArrowheads="1"/>
          </p:cNvSpPr>
          <p:nvPr/>
        </p:nvSpPr>
        <p:spPr bwMode="gray">
          <a:xfrm>
            <a:off x="558800" y="3810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kumimoji="1" lang="en-US" sz="2400"/>
          </a:p>
        </p:txBody>
      </p:sp>
      <p:sp>
        <p:nvSpPr>
          <p:cNvPr id="338952" name="Rectangle 8"/>
          <p:cNvSpPr>
            <a:spLocks noChangeArrowheads="1"/>
          </p:cNvSpPr>
          <p:nvPr/>
        </p:nvSpPr>
        <p:spPr bwMode="gray">
          <a:xfrm>
            <a:off x="315913" y="1323975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kumimoji="1" lang="en-US" sz="2400"/>
          </a:p>
        </p:txBody>
      </p:sp>
      <p:sp>
        <p:nvSpPr>
          <p:cNvPr id="33895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896938" y="152400"/>
            <a:ext cx="7793037" cy="1030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3895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4188" y="1674813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3895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1620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endParaRPr lang="en-US"/>
          </a:p>
        </p:txBody>
      </p:sp>
      <p:sp>
        <p:nvSpPr>
          <p:cNvPr id="33895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7600" y="6243638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endParaRPr lang="en-US"/>
          </a:p>
        </p:txBody>
      </p:sp>
      <p:sp>
        <p:nvSpPr>
          <p:cNvPr id="33895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42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2B1FB61A-C005-4C6A-8E5C-C82BD4B3B2EF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9" y="6352023"/>
            <a:ext cx="2448734" cy="46942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94664-428D-483D-9D55-151ED00ACF95}" type="datetimeFigureOut">
              <a:rPr lang="en-US" smtClean="0"/>
              <a:t>2/15/2018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28320-6B5D-4FEA-9916-3063A7A728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839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/>
            <a:r>
              <a:rPr lang="en-US" sz="2800" u="sng" dirty="0"/>
              <a:t>Purpose</a:t>
            </a:r>
            <a:r>
              <a:rPr lang="en-US" sz="2800" dirty="0"/>
              <a:t>: to develop tools that can be used to help Groundwater Conservation Districts, Regional Water Planning Groups, and others understand and manage their groundwater resources. </a:t>
            </a:r>
          </a:p>
          <a:p>
            <a:pPr eaLnBrk="1" hangingPunct="1"/>
            <a:r>
              <a:rPr lang="en-US" sz="2800" u="sng" dirty="0"/>
              <a:t>Public process</a:t>
            </a:r>
            <a:r>
              <a:rPr lang="en-US" sz="2800" dirty="0"/>
              <a:t>: you get to see how the model is put together.</a:t>
            </a:r>
          </a:p>
          <a:p>
            <a:pPr eaLnBrk="1" hangingPunct="1"/>
            <a:r>
              <a:rPr lang="en-US" sz="2800" u="sng" dirty="0"/>
              <a:t>Freely available</a:t>
            </a:r>
            <a:r>
              <a:rPr lang="en-US" sz="2800" dirty="0"/>
              <a:t>: models are standardized, thoroughly documented. Reports available over the internet. </a:t>
            </a:r>
          </a:p>
          <a:p>
            <a:pPr eaLnBrk="1" hangingPunct="1"/>
            <a:r>
              <a:rPr lang="en-US" sz="2800" u="sng" dirty="0"/>
              <a:t>Living tools</a:t>
            </a:r>
            <a:r>
              <a:rPr lang="en-US" sz="2800" dirty="0"/>
              <a:t>: periodically updated.</a:t>
            </a:r>
          </a:p>
        </p:txBody>
      </p:sp>
      <p:sp>
        <p:nvSpPr>
          <p:cNvPr id="20481" name="Title 1"/>
          <p:cNvSpPr>
            <a:spLocks noGrp="1"/>
          </p:cNvSpPr>
          <p:nvPr>
            <p:ph type="title"/>
          </p:nvPr>
        </p:nvSpPr>
        <p:spPr>
          <a:xfrm>
            <a:off x="904253" y="423062"/>
            <a:ext cx="7793037" cy="1030288"/>
          </a:xfrm>
        </p:spPr>
        <p:txBody>
          <a:bodyPr/>
          <a:lstStyle/>
          <a:p>
            <a:pPr eaLnBrk="1" hangingPunct="1"/>
            <a:r>
              <a:rPr lang="en-US" dirty="0"/>
              <a:t>Groundwater Availability Modeling (GAM) Program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345" y="5985886"/>
            <a:ext cx="2183460" cy="5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38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 bwMode="auto">
          <a:xfrm>
            <a:off x="1049338" y="304800"/>
            <a:ext cx="7793037" cy="1030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ahoma" charset="0"/>
              </a:defRPr>
            </a:lvl9pPr>
          </a:lstStyle>
          <a:p>
            <a:r>
              <a:rPr lang="en-US" dirty="0"/>
              <a:t>Specific Yield vs. </a:t>
            </a:r>
            <a:r>
              <a:rPr lang="en-US" dirty="0" err="1"/>
              <a:t>Storativity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816" y="1335088"/>
            <a:ext cx="5895975" cy="541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352005" y="6125523"/>
            <a:ext cx="1666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TWDB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86" t="72666" r="58925"/>
          <a:stretch/>
        </p:blipFill>
        <p:spPr bwMode="auto">
          <a:xfrm>
            <a:off x="134392" y="2348166"/>
            <a:ext cx="2780847" cy="3393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 bwMode="auto">
          <a:xfrm>
            <a:off x="2380593" y="5186855"/>
            <a:ext cx="1608083" cy="156795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0683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What is Groundwater Availability?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01987" y="1770856"/>
            <a:ext cx="1751013" cy="584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Tahoma" charset="0"/>
              </a:rPr>
              <a:t>Science</a:t>
            </a:r>
          </a:p>
        </p:txBody>
      </p:sp>
      <p:sp>
        <p:nvSpPr>
          <p:cNvPr id="21507" name="TextBox 4"/>
          <p:cNvSpPr txBox="1">
            <a:spLocks noChangeArrowheads="1"/>
          </p:cNvSpPr>
          <p:nvPr/>
        </p:nvSpPr>
        <p:spPr bwMode="auto">
          <a:xfrm>
            <a:off x="1260475" y="1770856"/>
            <a:ext cx="1406525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</a:rPr>
              <a:t>Policy</a:t>
            </a:r>
          </a:p>
        </p:txBody>
      </p:sp>
      <p:sp>
        <p:nvSpPr>
          <p:cNvPr id="21508" name="TextBox 5"/>
          <p:cNvSpPr txBox="1">
            <a:spLocks noChangeArrowheads="1"/>
          </p:cNvSpPr>
          <p:nvPr/>
        </p:nvSpPr>
        <p:spPr bwMode="auto">
          <a:xfrm>
            <a:off x="5638800" y="1524000"/>
            <a:ext cx="2895600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 sz="3200" b="1" dirty="0">
                <a:solidFill>
                  <a:srgbClr val="333399"/>
                </a:solidFill>
              </a:rPr>
              <a:t>Groundwater </a:t>
            </a:r>
          </a:p>
          <a:p>
            <a:pPr eaLnBrk="0" hangingPunct="0"/>
            <a:r>
              <a:rPr lang="en-US" sz="3200" b="1" dirty="0">
                <a:solidFill>
                  <a:srgbClr val="333399"/>
                </a:solidFill>
              </a:rPr>
              <a:t>Availability</a:t>
            </a:r>
          </a:p>
        </p:txBody>
      </p:sp>
      <p:sp>
        <p:nvSpPr>
          <p:cNvPr id="7" name="Plus 6"/>
          <p:cNvSpPr/>
          <p:nvPr/>
        </p:nvSpPr>
        <p:spPr bwMode="auto">
          <a:xfrm>
            <a:off x="2819400" y="1905000"/>
            <a:ext cx="381000" cy="381000"/>
          </a:xfrm>
          <a:prstGeom prst="mathPlus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eaLnBrk="0" hangingPunct="0">
              <a:defRPr/>
            </a:pPr>
            <a:endParaRPr lang="en-US">
              <a:latin typeface="Tahoma" charset="0"/>
            </a:endParaRPr>
          </a:p>
        </p:txBody>
      </p:sp>
      <p:sp>
        <p:nvSpPr>
          <p:cNvPr id="8" name="Equal 7"/>
          <p:cNvSpPr/>
          <p:nvPr/>
        </p:nvSpPr>
        <p:spPr bwMode="auto">
          <a:xfrm>
            <a:off x="4953000" y="1905000"/>
            <a:ext cx="381000" cy="381000"/>
          </a:xfrm>
          <a:prstGeom prst="mathEqual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eaLnBrk="0" hangingPunct="0">
              <a:defRPr/>
            </a:pPr>
            <a:endParaRPr lang="en-US">
              <a:latin typeface="Tahoma" charset="0"/>
            </a:endParaRPr>
          </a:p>
        </p:txBody>
      </p:sp>
      <p:sp>
        <p:nvSpPr>
          <p:cNvPr id="9" name="Down Arrow 8"/>
          <p:cNvSpPr/>
          <p:nvPr/>
        </p:nvSpPr>
        <p:spPr bwMode="auto">
          <a:xfrm>
            <a:off x="1766094" y="2601913"/>
            <a:ext cx="484188" cy="977900"/>
          </a:xfrm>
          <a:prstGeom prst="downArrow">
            <a:avLst/>
          </a:prstGeom>
          <a:solidFill>
            <a:schemeClr val="accent5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eaLnBrk="0" hangingPunct="0">
              <a:defRPr/>
            </a:pPr>
            <a:endParaRPr lang="en-US" dirty="0">
              <a:solidFill>
                <a:schemeClr val="accent3">
                  <a:lumMod val="50000"/>
                </a:schemeClr>
              </a:solidFill>
              <a:latin typeface="Tahoma" charset="0"/>
            </a:endParaRPr>
          </a:p>
        </p:txBody>
      </p:sp>
      <p:sp>
        <p:nvSpPr>
          <p:cNvPr id="21512" name="Down Arrow 9"/>
          <p:cNvSpPr>
            <a:spLocks noChangeArrowheads="1"/>
          </p:cNvSpPr>
          <p:nvPr/>
        </p:nvSpPr>
        <p:spPr bwMode="auto">
          <a:xfrm>
            <a:off x="3733800" y="2667000"/>
            <a:ext cx="484188" cy="977900"/>
          </a:xfrm>
          <a:prstGeom prst="downArrow">
            <a:avLst>
              <a:gd name="adj1" fmla="val 50000"/>
              <a:gd name="adj2" fmla="val 50024"/>
            </a:avLst>
          </a:prstGeom>
          <a:solidFill>
            <a:schemeClr val="accent4">
              <a:lumMod val="50000"/>
            </a:schemeClr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/>
          <a:p>
            <a:pPr eaLnBrk="0" hangingPunct="0"/>
            <a:endParaRPr lang="en-US"/>
          </a:p>
        </p:txBody>
      </p:sp>
      <p:sp>
        <p:nvSpPr>
          <p:cNvPr id="21513" name="Down Arrow 10"/>
          <p:cNvSpPr>
            <a:spLocks noChangeArrowheads="1"/>
          </p:cNvSpPr>
          <p:nvPr/>
        </p:nvSpPr>
        <p:spPr bwMode="auto">
          <a:xfrm>
            <a:off x="6629400" y="2667000"/>
            <a:ext cx="484188" cy="977900"/>
          </a:xfrm>
          <a:prstGeom prst="downArrow">
            <a:avLst>
              <a:gd name="adj1" fmla="val 50000"/>
              <a:gd name="adj2" fmla="val 50024"/>
            </a:avLst>
          </a:prstGeom>
          <a:solidFill>
            <a:srgbClr val="7030A0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anchor="ctr"/>
          <a:lstStyle/>
          <a:p>
            <a:pPr eaLnBrk="0" hangingPunct="0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162391" y="3924300"/>
            <a:ext cx="1963737" cy="15700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0" hangingPunct="0">
              <a:defRPr/>
            </a:pP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Tahoma" charset="0"/>
              </a:rPr>
              <a:t>GAM </a:t>
            </a:r>
          </a:p>
          <a:p>
            <a:pPr algn="ctr" eaLnBrk="0" hangingPunct="0">
              <a:defRPr/>
            </a:pP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Tahoma" charset="0"/>
              </a:rPr>
              <a:t>or other </a:t>
            </a:r>
          </a:p>
          <a:p>
            <a:pPr algn="ctr" eaLnBrk="0" hangingPunct="0">
              <a:defRPr/>
            </a:pP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Tahoma" charset="0"/>
              </a:rPr>
              <a:t>tool</a:t>
            </a:r>
          </a:p>
        </p:txBody>
      </p:sp>
      <p:sp>
        <p:nvSpPr>
          <p:cNvPr id="21515" name="TextBox 12"/>
          <p:cNvSpPr txBox="1">
            <a:spLocks noChangeArrowheads="1"/>
          </p:cNvSpPr>
          <p:nvPr/>
        </p:nvSpPr>
        <p:spPr bwMode="auto">
          <a:xfrm>
            <a:off x="335233" y="3924300"/>
            <a:ext cx="2378075" cy="157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 eaLnBrk="0" hangingPunct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</a:rPr>
              <a:t>Desired</a:t>
            </a:r>
          </a:p>
          <a:p>
            <a:pPr algn="ctr" eaLnBrk="0" hangingPunct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</a:rPr>
              <a:t>Future</a:t>
            </a:r>
          </a:p>
          <a:p>
            <a:pPr algn="ctr" eaLnBrk="0" hangingPunct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</a:rPr>
              <a:t>Conditions</a:t>
            </a:r>
          </a:p>
        </p:txBody>
      </p:sp>
      <p:sp>
        <p:nvSpPr>
          <p:cNvPr id="21516" name="TextBox 13"/>
          <p:cNvSpPr txBox="1">
            <a:spLocks noChangeArrowheads="1"/>
          </p:cNvSpPr>
          <p:nvPr/>
        </p:nvSpPr>
        <p:spPr bwMode="auto">
          <a:xfrm>
            <a:off x="5715000" y="3924300"/>
            <a:ext cx="2895600" cy="157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/>
            <a:r>
              <a:rPr lang="en-US" sz="3200" b="1" dirty="0">
                <a:solidFill>
                  <a:srgbClr val="333399"/>
                </a:solidFill>
              </a:rPr>
              <a:t>Modeled Available Groundwater</a:t>
            </a:r>
          </a:p>
        </p:txBody>
      </p:sp>
      <p:sp>
        <p:nvSpPr>
          <p:cNvPr id="15" name="Plus 14"/>
          <p:cNvSpPr/>
          <p:nvPr/>
        </p:nvSpPr>
        <p:spPr bwMode="auto">
          <a:xfrm>
            <a:off x="2667000" y="4495800"/>
            <a:ext cx="381000" cy="381000"/>
          </a:xfrm>
          <a:prstGeom prst="mathPlus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eaLnBrk="0" hangingPunct="0">
              <a:defRPr/>
            </a:pPr>
            <a:endParaRPr lang="en-US">
              <a:latin typeface="Tahoma" charset="0"/>
            </a:endParaRPr>
          </a:p>
        </p:txBody>
      </p:sp>
      <p:sp>
        <p:nvSpPr>
          <p:cNvPr id="16" name="Equal 15"/>
          <p:cNvSpPr/>
          <p:nvPr/>
        </p:nvSpPr>
        <p:spPr bwMode="auto">
          <a:xfrm>
            <a:off x="5257800" y="4495800"/>
            <a:ext cx="381000" cy="381000"/>
          </a:xfrm>
          <a:prstGeom prst="mathEqual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anchor="ctr"/>
          <a:lstStyle/>
          <a:p>
            <a:pPr eaLnBrk="0" hangingPunct="0">
              <a:defRPr/>
            </a:pPr>
            <a:endParaRPr lang="en-US">
              <a:latin typeface="Tahoma" charset="0"/>
            </a:endParaRPr>
          </a:p>
        </p:txBody>
      </p:sp>
      <p:sp>
        <p:nvSpPr>
          <p:cNvPr id="21519" name="TextBox 16"/>
          <p:cNvSpPr txBox="1">
            <a:spLocks noChangeArrowheads="1"/>
          </p:cNvSpPr>
          <p:nvPr/>
        </p:nvSpPr>
        <p:spPr bwMode="auto">
          <a:xfrm>
            <a:off x="0" y="5638800"/>
            <a:ext cx="91440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/>
            <a:r>
              <a:rPr lang="en-US" sz="3200" b="1">
                <a:solidFill>
                  <a:srgbClr val="002060"/>
                </a:solidFill>
              </a:rPr>
              <a:t>Goal: informed decision-making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345" y="6223000"/>
            <a:ext cx="2183460" cy="5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58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icture 2" descr="N:\Managed_Models\rslr\SAF\SAF1\aquifer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609600"/>
            <a:ext cx="9144000" cy="794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531" name="Rectangle 2"/>
          <p:cNvSpPr>
            <a:spLocks noGrp="1" noChangeArrowheads="1"/>
          </p:cNvSpPr>
          <p:nvPr>
            <p:ph type="title"/>
          </p:nvPr>
        </p:nvSpPr>
        <p:spPr>
          <a:xfrm>
            <a:off x="1123709" y="-128789"/>
            <a:ext cx="7870825" cy="1524001"/>
          </a:xfrm>
        </p:spPr>
        <p:txBody>
          <a:bodyPr/>
          <a:lstStyle/>
          <a:p>
            <a:pPr eaLnBrk="1" hangingPunct="1"/>
            <a:r>
              <a:rPr lang="en-US" dirty="0"/>
              <a:t>Groundwater Model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345" y="5985886"/>
            <a:ext cx="2183460" cy="5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998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60"/>
          <a:stretch/>
        </p:blipFill>
        <p:spPr>
          <a:xfrm>
            <a:off x="1886824" y="917068"/>
            <a:ext cx="6611286" cy="5452872"/>
          </a:xfrm>
          <a:prstGeom prst="rect">
            <a:avLst/>
          </a:prstGeom>
        </p:spPr>
      </p:pic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899893" y="-519956"/>
            <a:ext cx="7870825" cy="1524001"/>
          </a:xfrm>
        </p:spPr>
        <p:txBody>
          <a:bodyPr/>
          <a:lstStyle/>
          <a:p>
            <a:pPr eaLnBrk="1" hangingPunct="1"/>
            <a:r>
              <a:rPr lang="en-US" dirty="0"/>
              <a:t>Major Aquifers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667" y="6210448"/>
            <a:ext cx="2183460" cy="5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163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1104171" y="-280667"/>
            <a:ext cx="7870825" cy="1524001"/>
          </a:xfrm>
        </p:spPr>
        <p:txBody>
          <a:bodyPr/>
          <a:lstStyle/>
          <a:p>
            <a:pPr eaLnBrk="1" hangingPunct="1"/>
            <a:r>
              <a:rPr lang="en-US" dirty="0"/>
              <a:t>Minor Aquifers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7" t="1831" r="7858" b="16214"/>
          <a:stretch/>
        </p:blipFill>
        <p:spPr>
          <a:xfrm>
            <a:off x="1972129" y="1140855"/>
            <a:ext cx="6308203" cy="52433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817" y="6222023"/>
            <a:ext cx="2183460" cy="56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487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Content Placeholder 2"/>
          <p:cNvSpPr>
            <a:spLocks noGrp="1"/>
          </p:cNvSpPr>
          <p:nvPr>
            <p:ph idx="1"/>
          </p:nvPr>
        </p:nvSpPr>
        <p:spPr>
          <a:xfrm>
            <a:off x="115748" y="1728336"/>
            <a:ext cx="8970379" cy="1068387"/>
          </a:xfrm>
        </p:spPr>
        <p:txBody>
          <a:bodyPr>
            <a:noAutofit/>
          </a:bodyPr>
          <a:lstStyle/>
          <a:p>
            <a:r>
              <a:rPr lang="en-US" sz="2000" dirty="0"/>
              <a:t>Texas Water Code, § 36.1071 (h)</a:t>
            </a:r>
          </a:p>
          <a:p>
            <a:pPr marL="0" indent="0">
              <a:buNone/>
            </a:pPr>
            <a:r>
              <a:rPr lang="en-US" sz="2000" dirty="0"/>
              <a:t>Inform groundwater districts about historical conditions in the aquifer</a:t>
            </a:r>
          </a:p>
        </p:txBody>
      </p:sp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How we use Groundwater Models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667" y="6210448"/>
            <a:ext cx="2183460" cy="567700"/>
          </a:xfrm>
          <a:prstGeom prst="rect">
            <a:avLst/>
          </a:prstGeom>
        </p:spPr>
      </p:pic>
      <p:pic>
        <p:nvPicPr>
          <p:cNvPr id="25603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36674" y="2491435"/>
            <a:ext cx="52578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15409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Content Placeholder 2"/>
          <p:cNvSpPr>
            <a:spLocks noGrp="1"/>
          </p:cNvSpPr>
          <p:nvPr>
            <p:ph idx="1"/>
          </p:nvPr>
        </p:nvSpPr>
        <p:spPr>
          <a:xfrm>
            <a:off x="0" y="1790563"/>
            <a:ext cx="9144000" cy="915987"/>
          </a:xfrm>
        </p:spPr>
        <p:txBody>
          <a:bodyPr>
            <a:noAutofit/>
          </a:bodyPr>
          <a:lstStyle/>
          <a:p>
            <a:r>
              <a:rPr lang="en-US" sz="2000" dirty="0"/>
              <a:t>Texas Water Code, § 36.108 (d): Assist districts and management areas in determining desired future conditions</a:t>
            </a:r>
          </a:p>
        </p:txBody>
      </p:sp>
      <p:sp>
        <p:nvSpPr>
          <p:cNvPr id="266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How we use Groundwater Models</a:t>
            </a:r>
          </a:p>
        </p:txBody>
      </p:sp>
      <p:graphicFrame>
        <p:nvGraphicFramePr>
          <p:cNvPr id="7" name="Char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992989"/>
              </p:ext>
            </p:extLst>
          </p:nvPr>
        </p:nvGraphicFramePr>
        <p:xfrm>
          <a:off x="638537" y="2616085"/>
          <a:ext cx="2961189" cy="19559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9" name="char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9677" y="4775998"/>
            <a:ext cx="3340624" cy="20021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667" y="6210448"/>
            <a:ext cx="2183460" cy="567700"/>
          </a:xfrm>
          <a:prstGeom prst="rect">
            <a:avLst/>
          </a:prstGeom>
        </p:spPr>
      </p:pic>
      <p:graphicFrame>
        <p:nvGraphicFramePr>
          <p:cNvPr id="8" name="Chart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869125"/>
              </p:ext>
            </p:extLst>
          </p:nvPr>
        </p:nvGraphicFramePr>
        <p:xfrm>
          <a:off x="4791918" y="2582337"/>
          <a:ext cx="3939998" cy="19098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449255" y="5263034"/>
            <a:ext cx="134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Spring flow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43651" y="2685209"/>
            <a:ext cx="1491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Water Levels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03311" y="3831631"/>
            <a:ext cx="134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1356614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Content Placeholder 2"/>
          <p:cNvSpPr>
            <a:spLocks noGrp="1"/>
          </p:cNvSpPr>
          <p:nvPr>
            <p:ph idx="1"/>
          </p:nvPr>
        </p:nvSpPr>
        <p:spPr>
          <a:xfrm>
            <a:off x="0" y="1790563"/>
            <a:ext cx="9144000" cy="915987"/>
          </a:xfrm>
        </p:spPr>
        <p:txBody>
          <a:bodyPr>
            <a:noAutofit/>
          </a:bodyPr>
          <a:lstStyle/>
          <a:p>
            <a:r>
              <a:rPr lang="en-US" sz="2000" dirty="0"/>
              <a:t>Texas Water Code, § 36.1084 (b): Develop modeled available groundwater based on desired future conditions</a:t>
            </a:r>
          </a:p>
        </p:txBody>
      </p:sp>
      <p:sp>
        <p:nvSpPr>
          <p:cNvPr id="266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How we use Groundwater Models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667" y="6210448"/>
            <a:ext cx="2183460" cy="567700"/>
          </a:xfrm>
          <a:prstGeom prst="rect">
            <a:avLst/>
          </a:prstGeom>
        </p:spPr>
      </p:pic>
      <p:pic>
        <p:nvPicPr>
          <p:cNvPr id="8" name="Picture 7" descr="F:\GAM_runs\GAM10-061_GMA4_BSVP_MAG\Data\GIS\Report_Map.pn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77667" y="2523281"/>
            <a:ext cx="2535921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7711" y="3864238"/>
            <a:ext cx="5681180" cy="84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02029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Content Placeholder 2"/>
          <p:cNvSpPr>
            <a:spLocks noGrp="1"/>
          </p:cNvSpPr>
          <p:nvPr>
            <p:ph idx="1"/>
          </p:nvPr>
        </p:nvSpPr>
        <p:spPr>
          <a:xfrm>
            <a:off x="230736" y="1743065"/>
            <a:ext cx="8855390" cy="915987"/>
          </a:xfrm>
        </p:spPr>
        <p:txBody>
          <a:bodyPr>
            <a:normAutofit/>
          </a:bodyPr>
          <a:lstStyle/>
          <a:p>
            <a:r>
              <a:rPr lang="en-US" sz="2000" dirty="0"/>
              <a:t>Texas Water Code, § 36.108 (d) (3)</a:t>
            </a:r>
          </a:p>
          <a:p>
            <a:pPr marL="0" indent="0">
              <a:buNone/>
            </a:pPr>
            <a:r>
              <a:rPr lang="en-US" sz="2000" dirty="0"/>
              <a:t>Estimating total recoverable storage for explanatory reports</a:t>
            </a:r>
          </a:p>
        </p:txBody>
      </p:sp>
      <p:sp>
        <p:nvSpPr>
          <p:cNvPr id="276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How we use Groundwater Models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667" y="6210448"/>
            <a:ext cx="2183460" cy="567700"/>
          </a:xfrm>
          <a:prstGeom prst="rect">
            <a:avLst/>
          </a:prstGeom>
        </p:spPr>
      </p:pic>
      <p:pic>
        <p:nvPicPr>
          <p:cNvPr id="8" name="Picture 7" descr="FIGURE 1. SCHEMATIC GRAPH SHOWING THE DIFFERENCE BETWEEN UNCONFINED AND CONFINED AQUIFERS." title="Figure 1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031" y="2870487"/>
            <a:ext cx="5486400" cy="327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565472"/>
      </p:ext>
    </p:extLst>
  </p:cSld>
  <p:clrMapOvr>
    <a:masterClrMapping/>
  </p:clrMapOvr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Blends</Template>
  <TotalTime>12815</TotalTime>
  <Words>275</Words>
  <Application>Microsoft Office PowerPoint</Application>
  <PresentationFormat>On-screen Show (4:3)</PresentationFormat>
  <Paragraphs>44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Tahoma</vt:lpstr>
      <vt:lpstr>Times New Roman</vt:lpstr>
      <vt:lpstr>Wingdings</vt:lpstr>
      <vt:lpstr>Blends</vt:lpstr>
      <vt:lpstr>Custom Design</vt:lpstr>
      <vt:lpstr>Groundwater Availability Modeling (GAM) Program</vt:lpstr>
      <vt:lpstr>What is Groundwater Availability?</vt:lpstr>
      <vt:lpstr>Groundwater Model</vt:lpstr>
      <vt:lpstr>Major Aquifers</vt:lpstr>
      <vt:lpstr>Minor Aquifers</vt:lpstr>
      <vt:lpstr>How we use Groundwater Models</vt:lpstr>
      <vt:lpstr>How we use Groundwater Models</vt:lpstr>
      <vt:lpstr>How we use Groundwater Models</vt:lpstr>
      <vt:lpstr>How we use Groundwater Models</vt:lpstr>
      <vt:lpstr>PowerPoint Presentation</vt:lpstr>
    </vt:vector>
  </TitlesOfParts>
  <Company>INTERA Incorporated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Jevon Harding</dc:creator>
  <cp:lastModifiedBy>Ross Kushnereit</cp:lastModifiedBy>
  <cp:revision>458</cp:revision>
  <cp:lastPrinted>2013-02-08T22:58:07Z</cp:lastPrinted>
  <dcterms:created xsi:type="dcterms:W3CDTF">2008-09-10T16:26:18Z</dcterms:created>
  <dcterms:modified xsi:type="dcterms:W3CDTF">2018-02-15T18:03:46Z</dcterms:modified>
</cp:coreProperties>
</file>

<file path=docProps/thumbnail.jpeg>
</file>